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A1632-9955-463B-9D44-A706D8359F97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8A23B-CF2D-44D3-B880-B63B16E2F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4410E-6A01-4B5E-AE41-1DE5889A6D0D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8DC53-E146-4205-AFEF-4CFC8FCD31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89B8E-7241-405B-A21D-3F88B15A3FEA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7E5D-8FAF-4FCD-9F15-A0986D7CA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1D1A4-22DC-45F4-A641-BD8E72B322C8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9267A-0870-4E43-9653-E2829869AF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349DA-E274-4B8F-8769-6549C02D2919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18D5F-D2DB-4219-AFA0-2D454295F6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C86BA-5168-45C5-9411-0AB7EF4655E2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522B6-34A3-49E9-8B01-828C87A4F7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C2795-6E1F-4BC5-B7BD-BF8C1AF0EA8F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76C91-28AF-46F5-ADB2-67756CFA52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C58CA-02C6-4748-AE59-4D9A90DDB0C2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DBBCE-2789-4E9E-8434-BA73FEA74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2F991-3B6C-41A9-9FB1-7C7A96789EE4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EEF02-F310-49A7-817D-567C45018A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EF166-66CD-49C8-8B33-A7AF2C8360BE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8A26F-EB3B-4F9C-BB5E-94383CF9D1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F02AF-6EF5-45A7-B786-0FF0417278C3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991C3-2CB2-4B4E-8AE2-54CD6778C8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C62A19-6E9D-4ACC-BA80-C98BC18C24F0}" type="datetimeFigureOut">
              <a:rPr lang="ru-RU"/>
              <a:pPr>
                <a:defRPr/>
              </a:pPr>
              <a:t>20.01.2019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20D10-AF34-4D7F-B12E-D531EC80B2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05" r:id="rId5"/>
    <p:sldLayoutId id="2147483704" r:id="rId6"/>
    <p:sldLayoutId id="2147483703" r:id="rId7"/>
    <p:sldLayoutId id="2147483702" r:id="rId8"/>
    <p:sldLayoutId id="2147483710" r:id="rId9"/>
    <p:sldLayoutId id="2147483701" r:id="rId10"/>
    <p:sldLayoutId id="214748370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0700" y="915070"/>
            <a:ext cx="7851648" cy="18002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solidFill>
                  <a:srgbClr val="0070C0"/>
                </a:solidFill>
              </a:rPr>
              <a:t>В помощь педагогу.</a:t>
            </a:r>
            <a:endParaRPr lang="ru-RU" sz="6000" dirty="0">
              <a:solidFill>
                <a:srgbClr val="0070C0"/>
              </a:solidFill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algn="ctr"/>
            <a:r>
              <a:rPr lang="ru-RU" sz="5400" b="1" smtClean="0">
                <a:solidFill>
                  <a:srgbClr val="C00000"/>
                </a:solidFill>
              </a:rPr>
              <a:t>Нормативные и правовые документы педагога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Государственная  образовательная политика </a:t>
            </a:r>
            <a:r>
              <a:rPr lang="ru-RU" sz="5400" b="1" dirty="0" smtClean="0">
                <a:solidFill>
                  <a:srgbClr val="002060"/>
                </a:solidFill>
              </a:rPr>
              <a:t/>
            </a:r>
            <a:br>
              <a:rPr lang="ru-RU" sz="5400" b="1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876925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C00000"/>
                </a:solidFill>
                <a:latin typeface="+mj-lt"/>
              </a:rPr>
              <a:t>Основные приоритеты образовательной политики Российской Федерации сформулированы в ряде документов стратегического характера, включая: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+mj-lt"/>
              </a:rPr>
              <a:t>1) Федеральные законы  Российской Федерации «Об образовании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 2) «Национальную доктрину образования в Российской Федерации до 2025 года»; 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3) «Основные направления социально-экономической политики Правительства Российской Федерации на долгосрочную перспективу»;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 4) «Концепцию модернизации российского образования на период до 2010 года»; 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5) «Концепцию долгосрочного социально-экономического развития Российской Федерации»;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 6) Комплекс директивных и нормативных документов Министерства образования и науки РФ.</a:t>
            </a:r>
            <a:endParaRPr lang="ru-RU" b="1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981075"/>
            <a:ext cx="8424863" cy="50165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rgbClr val="002060"/>
                </a:solidFill>
                <a:latin typeface="+mj-lt"/>
                <a:cs typeface="+mn-cs"/>
              </a:rPr>
              <a:t>Приоритетами государственной образовательной политики в России в начале ХХ1 века стали восстановление ответственности и активной роли государства в сфере образования, глубокая, всесторонняя  и комплексная  модернизация системы образования с выделением необходимых для этого ресурсов и созданием механизмов их эффективного использования</a:t>
            </a:r>
            <a:endParaRPr lang="ru-RU" sz="3200" b="1" dirty="0">
              <a:solidFill>
                <a:srgbClr val="002060"/>
              </a:solidFill>
              <a:latin typeface="+mj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7207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Региональные законы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256212"/>
          </a:xfrm>
        </p:spPr>
        <p:txBody>
          <a:bodyPr>
            <a:normAutofit fontScale="47500" lnSpcReduction="20000"/>
          </a:bodyPr>
          <a:lstStyle/>
          <a:p>
            <a:pPr marL="514350" indent="-514350" fontAlgn="auto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dirty="0" smtClean="0"/>
              <a:t>--    </a:t>
            </a: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</a:rPr>
              <a:t>Областной закон № 26-ОЗ «Об образовании в Свердловской области»</a:t>
            </a:r>
          </a:p>
          <a:p>
            <a:pPr marL="514350" indent="-514350" fontAlgn="auto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</a:rPr>
              <a:t>--    Областной закон № 28-ОЗ «О защите прав ребенка» с изменениями и дополнениями, внесенными</a:t>
            </a:r>
          </a:p>
          <a:p>
            <a:pPr marL="514350" indent="-514350" fontAlgn="auto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</a:rPr>
              <a:t>--    Государственная программа Свердловской области «Развитие системы образования в Свердловской области до 2020 года» от 21.10.13 № 1262-ПП</a:t>
            </a:r>
          </a:p>
          <a:p>
            <a:pPr marL="514350" indent="-514350" fontAlgn="auto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</a:rPr>
              <a:t>--    О рейтингах в дошкольном, общем и дополнительном образовании детей от о9.04.2014 № 02-11-01/2291</a:t>
            </a:r>
          </a:p>
          <a:p>
            <a:pPr marL="514350" indent="-514350" fontAlgn="auto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</a:rPr>
              <a:t>--    Об организации работы по внедрению независимой системы оценки качества работы образовательных учреждений на территории Свердловской области от 31.10.2013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3"/>
          <p:cNvSpPr>
            <a:spLocks noGrp="1"/>
          </p:cNvSpPr>
          <p:nvPr>
            <p:ph type="title"/>
          </p:nvPr>
        </p:nvSpPr>
        <p:spPr>
          <a:xfrm>
            <a:off x="395288" y="-242888"/>
            <a:ext cx="8229600" cy="1585913"/>
          </a:xfrm>
        </p:spPr>
        <p:txBody>
          <a:bodyPr/>
          <a:lstStyle/>
          <a:p>
            <a:pPr algn="ctr"/>
            <a:r>
              <a:rPr lang="ru-RU" sz="2800" b="1" smtClean="0"/>
              <a:t>Локальные акты дошкольной образовательной  организации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0825" y="1412875"/>
            <a:ext cx="8713788" cy="4911725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C00000"/>
                </a:solidFill>
              </a:rPr>
              <a:t>1. По научно-методическому обеспечению </a:t>
            </a:r>
            <a:r>
              <a:rPr lang="ru-RU" sz="1600" dirty="0" smtClean="0"/>
              <a:t>-       Приказ об утверждении основной образовательной программы дошкольного образования образовательного учреждения (Федеральный закон от 29.12.2012 № 273-ФЗ, ст.12)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C00000"/>
                </a:solidFill>
              </a:rPr>
              <a:t>2. По организационному обеспечению -</a:t>
            </a:r>
            <a:r>
              <a:rPr lang="ru-RU" sz="1600" dirty="0" smtClean="0"/>
              <a:t> Устав образовательного учреждения , Правила внутреннего распорядка образовательного учреждения., Договор образовательного учреждения с учредителем;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C00000"/>
                </a:solidFill>
              </a:rPr>
              <a:t>3.По кадровому обеспечению -</a:t>
            </a:r>
            <a:r>
              <a:rPr lang="ru-RU" sz="1600" dirty="0" smtClean="0"/>
              <a:t> Должностные инструкции , Приказ об утверждении плана-графика повышения квалификации педагогических и руководящих работников образовательного учреждения в связи с введением ФГОС ДО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C00000"/>
                </a:solidFill>
              </a:rPr>
              <a:t>4. По информационному обеспечению -</a:t>
            </a:r>
            <a:r>
              <a:rPr lang="ru-RU" sz="1600" dirty="0" smtClean="0"/>
              <a:t> Положение об организации и проведении публичного отчета образовательного учреждения, Положение об Интернет-сайте образовательного учреждения (Федеральный закон от 29.12.2012 № 273-ФЗ, ст.29; постановление Правительства РФ от 10 июля 2013 г. N 582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b="1" dirty="0" smtClean="0">
                <a:solidFill>
                  <a:srgbClr val="C00000"/>
                </a:solidFill>
              </a:rPr>
              <a:t>5.</a:t>
            </a:r>
            <a:r>
              <a:rPr lang="ru-RU" sz="1600" dirty="0" smtClean="0">
                <a:solidFill>
                  <a:srgbClr val="C00000"/>
                </a:solidFill>
              </a:rPr>
              <a:t> По финансовому обеспечению- </a:t>
            </a:r>
            <a:r>
              <a:rPr lang="ru-RU" sz="1600" dirty="0" smtClean="0"/>
              <a:t>Положение об оплате труда и материальном стимулировании работников образовательного , Положение о распределении стимулирующей части фонда оплаты труда работников образовательного учреждения.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b="1" dirty="0" smtClean="0">
                <a:solidFill>
                  <a:srgbClr val="C00000"/>
                </a:solidFill>
              </a:rPr>
              <a:t>6.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C00000"/>
                </a:solidFill>
              </a:rPr>
              <a:t>По материально-техническому обеспечению -</a:t>
            </a:r>
            <a:r>
              <a:rPr lang="ru-RU" sz="1600" dirty="0" smtClean="0"/>
              <a:t> Положения о различных объектах инфраструктуры учреждения с учетом требований ФГОС ДО к образовательным учреждениям в части минимальной оснащенности  воспитательно-образовательного процесса и оборудования помещений.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1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4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865188"/>
          </a:xfrm>
        </p:spPr>
        <p:txBody>
          <a:bodyPr/>
          <a:lstStyle/>
          <a:p>
            <a:pPr algn="ctr"/>
            <a:r>
              <a:rPr lang="ru-RU" sz="3200" b="1" smtClean="0"/>
              <a:t>Перечень основной документации воспитателя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256212"/>
          </a:xfrm>
        </p:spPr>
        <p:txBody>
          <a:bodyPr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C00000"/>
                </a:solidFill>
              </a:rPr>
              <a:t>I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r>
              <a:rPr lang="ru-RU" sz="3300" dirty="0" smtClean="0">
                <a:solidFill>
                  <a:srgbClr val="C00000"/>
                </a:solidFill>
              </a:rPr>
              <a:t> Локальные акты по обеспечению деятельности воспитателя:(срок хранения - постоянно)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1.1 Должностная инструкция воспитателя.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1.2 Инструкция по охране жизни и здоровья детей.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 1.3 Инструкция по охране труда.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900" dirty="0" smtClean="0">
                <a:solidFill>
                  <a:srgbClr val="C00000"/>
                </a:solidFill>
              </a:rPr>
              <a:t> </a:t>
            </a:r>
            <a:r>
              <a:rPr lang="en-US" sz="2900" dirty="0" smtClean="0">
                <a:solidFill>
                  <a:srgbClr val="C00000"/>
                </a:solidFill>
              </a:rPr>
              <a:t>II    </a:t>
            </a:r>
            <a:r>
              <a:rPr lang="ru-RU" sz="2900" dirty="0" smtClean="0">
                <a:solidFill>
                  <a:srgbClr val="C00000"/>
                </a:solidFill>
              </a:rPr>
              <a:t>Документация по организации работы воспитателя: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2.1 Основная общеобразовательная программа дошкольного образования по возрастным группам.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</a:t>
            </a:r>
            <a:r>
              <a:rPr lang="en-US" dirty="0" smtClean="0"/>
              <a:t>2</a:t>
            </a:r>
            <a:r>
              <a:rPr lang="ru-RU" dirty="0" smtClean="0"/>
              <a:t> Расписание НОД.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2.3 Мониторинг достижения детьми планируемых результатов освоения ООПДО (педагогическая диагностика, мониторинг интегративных качеств) (Срок хранения 5 лет).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2.4 Оснащение предметно – развивающей среды в соответствии с возрастной группой.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2.5 Распорядок жизни группы (Приложение№1).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2.6 </a:t>
            </a:r>
            <a:r>
              <a:rPr lang="ru-RU" dirty="0" err="1" smtClean="0"/>
              <a:t>Портфолио</a:t>
            </a:r>
            <a:r>
              <a:rPr lang="ru-RU" dirty="0" smtClean="0"/>
              <a:t> воспитателя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2.7 Творческая папка по самообразованию (</a:t>
            </a:r>
            <a:r>
              <a:rPr lang="ru-RU" dirty="0" err="1" smtClean="0"/>
              <a:t>конспекты,отзывы</a:t>
            </a:r>
            <a:r>
              <a:rPr lang="ru-RU" dirty="0" smtClean="0"/>
              <a:t>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2.8 Паспорт группы)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2.9 Рекомендации специалистов ДОУ, педагогических советов, семинаров, методических объединений педагогов города и т.д.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(Срок хранения по мере необходимости).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4"/>
          <p:cNvSpPr>
            <a:spLocks noChangeArrowheads="1"/>
          </p:cNvSpPr>
          <p:nvPr/>
        </p:nvSpPr>
        <p:spPr bwMode="auto">
          <a:xfrm>
            <a:off x="323850" y="260350"/>
            <a:ext cx="8496300" cy="846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Constantia" pitchFamily="18" charset="0"/>
              </a:rPr>
              <a:t>                 Документация по организацииработы с воспитанниками ДОУ.</a:t>
            </a:r>
          </a:p>
          <a:p>
            <a:r>
              <a:rPr lang="ru-RU">
                <a:latin typeface="Constantia" pitchFamily="18" charset="0"/>
              </a:rPr>
              <a:t/>
            </a:r>
            <a:br>
              <a:rPr lang="ru-RU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3.1 Табель посещаемости детей </a:t>
            </a:r>
            <a:r>
              <a:rPr lang="ru-RU" sz="2000" b="1">
                <a:latin typeface="Constantia" pitchFamily="18" charset="0"/>
              </a:rPr>
              <a:t>(</a:t>
            </a:r>
            <a:r>
              <a:rPr lang="ru-RU" sz="2000">
                <a:latin typeface="Constantia" pitchFamily="18" charset="0"/>
              </a:rPr>
              <a:t>ведется согласно Приложению №2 в отдельной тетради от набора детей до выпуска в школу, табель посещаемости прошнуровывается, пронумеровывается, скрепляется печатью).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 3.2  Сведения о детях и родителях 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 3.3   Паспорта здоровья на воспитанников группы (рост,вес)</a:t>
            </a:r>
            <a:r>
              <a:rPr lang="ru-RU" sz="2000" b="1">
                <a:latin typeface="Constantia" pitchFamily="18" charset="0"/>
              </a:rPr>
              <a:t> </a:t>
            </a:r>
          </a:p>
          <a:p>
            <a:r>
              <a:rPr lang="ru-RU" sz="2000">
                <a:latin typeface="Constantia" pitchFamily="18" charset="0"/>
              </a:rPr>
              <a:t>3.4. </a:t>
            </a:r>
            <a:r>
              <a:rPr lang="ru-RU" sz="2000" b="1">
                <a:latin typeface="Constantia" pitchFamily="18" charset="0"/>
              </a:rPr>
              <a:t> </a:t>
            </a:r>
            <a:r>
              <a:rPr lang="ru-RU" sz="2000">
                <a:latin typeface="Constantia" pitchFamily="18" charset="0"/>
              </a:rPr>
              <a:t>Схема посадки детей за столами.</a:t>
            </a:r>
          </a:p>
          <a:p>
            <a:r>
              <a:rPr lang="ru-RU" sz="2000">
                <a:latin typeface="Constantia" pitchFamily="18" charset="0"/>
              </a:rPr>
              <a:t> 3.5.  Возрастной список детей.</a:t>
            </a:r>
          </a:p>
          <a:p>
            <a:r>
              <a:rPr lang="ru-RU" sz="2000">
                <a:latin typeface="Constantia" pitchFamily="18" charset="0"/>
              </a:rPr>
              <a:t>3.6   Режим дня группы на теплый и холодный период времени.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3.7   Карта стула детей (только для детей до 3-х лет) 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3.8  Утренний фильтр (только для детей до 3-х лет) и в эпидемиологический период во всех группах 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4. Документация по организации взаимодействия с родителями и семьями воспитанников.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4.1 Социальный паспорт семей воспитанников группы .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4.2 План взаимодействия с родителями воспитанников группы.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4.3 Протоколы родительских собраний группы.</a:t>
            </a:r>
          </a:p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  <a:p>
            <a:r>
              <a:rPr lang="ru-RU">
                <a:latin typeface="Constantia" pitchFamily="18" charset="0"/>
              </a:rPr>
              <a:t> </a:t>
            </a:r>
            <a:br>
              <a:rPr lang="ru-RU">
                <a:latin typeface="Constantia" pitchFamily="18" charset="0"/>
              </a:rPr>
            </a:br>
            <a:r>
              <a:rPr lang="ru-RU">
                <a:latin typeface="Constantia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6477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002060"/>
                </a:solidFill>
              </a:rPr>
              <a:t>Паспорт группы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689600"/>
          </a:xfrm>
        </p:spPr>
        <p:txBody>
          <a:bodyPr>
            <a:noAutofit/>
          </a:bodyPr>
          <a:lstStyle/>
          <a:p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- Титульный лист с указанием  возраста детей, названием и номером группы;</a:t>
            </a:r>
          </a:p>
          <a:p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-Кадровый состав группы (педагоги, младший ,воспитатель)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 Перечень нормативно-правовых и концептуальных документов, регламентирующих образовательную деятельность ДОУ;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  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Основные направления работы и годовые задачи МДОУ на текущий год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 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  Ожидаемый результат, который прописан как промежуточный возрастной категории детей 3-го, 4-го, 5-го, 6-го года жизни, и как прогнозируемый результат возрастной категории детей 7-го года жизни;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   -  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Состав группы;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Возрастные особенности контингента детей данной категории  по основным направлениям развития (физической, познавательно-речевой, социально-личностной, художественно-эстетической);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  Программно-методическое обеспечение по всем направлениям развития детей</a:t>
            </a:r>
          </a:p>
          <a:p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 -  Перечень программ и педагогических технологий, используемых воспитателем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 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  Материально-технические условия</a:t>
            </a:r>
            <a:endParaRPr lang="ru-RU" sz="1800" smtClean="0">
              <a:solidFill>
                <a:srgbClr val="C00000"/>
              </a:solidFill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-   Режимы группы на холодный, теплый  период</a:t>
            </a:r>
          </a:p>
          <a:p>
            <a:r>
              <a:rPr lang="ru-RU" sz="1800" smtClean="0">
                <a:latin typeface="Calibri" pitchFamily="34" charset="0"/>
              </a:rPr>
              <a:t>-    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Сетка занятий (основн</a:t>
            </a:r>
            <a:r>
              <a:rPr lang="ru-RU" sz="1800" b="1" smtClean="0">
                <a:solidFill>
                  <a:srgbClr val="C00000"/>
                </a:solidFill>
                <a:latin typeface="Arial" charset="0"/>
              </a:rPr>
              <a:t>ых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и дополнительных занятий в студиях и кружках).</a:t>
            </a:r>
          </a:p>
          <a:p>
            <a:pPr>
              <a:buFont typeface="Wingdings 2" pitchFamily="18" charset="2"/>
              <a:buNone/>
            </a:pPr>
            <a:endParaRPr lang="ru-RU" sz="1800" b="1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</TotalTime>
  <Words>561</Words>
  <Application>Microsoft Office PowerPoint</Application>
  <PresentationFormat>Экран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Constantia</vt:lpstr>
      <vt:lpstr>Wingdings 2</vt:lpstr>
      <vt:lpstr>Поток</vt:lpstr>
      <vt:lpstr>В помощь педагогу.</vt:lpstr>
      <vt:lpstr>Государственная  образовательная политика  </vt:lpstr>
      <vt:lpstr>Презентация PowerPoint</vt:lpstr>
      <vt:lpstr>Региональные законы</vt:lpstr>
      <vt:lpstr>Локальные акты дошкольной образовательной  организации</vt:lpstr>
      <vt:lpstr>Перечень основной документации воспитателя</vt:lpstr>
      <vt:lpstr>Презентация PowerPoint</vt:lpstr>
      <vt:lpstr>Паспорт группы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Школа  молодого педагога</dc:title>
  <dc:creator>User</dc:creator>
  <cp:lastModifiedBy>USER</cp:lastModifiedBy>
  <cp:revision>16</cp:revision>
  <dcterms:created xsi:type="dcterms:W3CDTF">2015-11-04T16:21:43Z</dcterms:created>
  <dcterms:modified xsi:type="dcterms:W3CDTF">2019-01-20T16:47:15Z</dcterms:modified>
</cp:coreProperties>
</file>